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66" r:id="rId6"/>
    <p:sldId id="269" r:id="rId7"/>
    <p:sldId id="271" r:id="rId8"/>
    <p:sldId id="270" r:id="rId9"/>
    <p:sldId id="267" r:id="rId10"/>
    <p:sldId id="272" r:id="rId11"/>
    <p:sldId id="268" r:id="rId12"/>
    <p:sldId id="273" r:id="rId13"/>
    <p:sldId id="274" r:id="rId14"/>
    <p:sldId id="275" r:id="rId15"/>
    <p:sldId id="26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8387" autoAdjust="0"/>
  </p:normalViewPr>
  <p:slideViewPr>
    <p:cSldViewPr>
      <p:cViewPr varScale="1">
        <p:scale>
          <a:sx n="98" d="100"/>
          <a:sy n="98" d="100"/>
        </p:scale>
        <p:origin x="917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BEC-116E-41E5-B7FF-E8281C7B7668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AA748-3B1E-4294-963F-7A451971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3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76200" y="2190750"/>
            <a:ext cx="92964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2343150"/>
            <a:ext cx="8229600" cy="269747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2600" b="1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665476"/>
            <a:ext cx="8229600" cy="192023"/>
          </a:xfrm>
          <a:solidFill>
            <a:schemeClr val="bg2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aseline="0"/>
            </a:lvl1pPr>
            <a:lvl2pPr marL="457200" indent="0">
              <a:buNone/>
              <a:defRPr/>
            </a:lvl2pPr>
            <a:lvl3pPr marL="914400" indent="0" algn="ctr">
              <a:buNone/>
              <a:defRPr sz="1600" baseline="0"/>
            </a:lvl3pPr>
          </a:lstStyle>
          <a:p>
            <a:pPr lvl="0"/>
            <a:r>
              <a:rPr lang="en-US" dirty="0"/>
              <a:t>Subtitle / Division / Unit / Department</a:t>
            </a:r>
          </a:p>
        </p:txBody>
      </p:sp>
      <p:pic>
        <p:nvPicPr>
          <p:cNvPr id="12" name="Picture 11" descr="UMD_primary_mark_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4080128"/>
            <a:ext cx="2209800" cy="10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3" name="Picture 12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MD_primary_mark_vertical_white_black_typ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2114550"/>
            <a:ext cx="3114081" cy="144621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43350"/>
            <a:ext cx="9144000" cy="1200150"/>
          </a:xfrm>
        </p:spPr>
        <p:txBody>
          <a:bodyPr anchor="ctr"/>
          <a:lstStyle>
            <a:lvl1pPr algn="ctr">
              <a:defRPr sz="1300" b="1">
                <a:solidFill>
                  <a:schemeClr val="bg2"/>
                </a:solidFill>
              </a:defRPr>
            </a:lvl1pPr>
          </a:lstStyle>
          <a:p>
            <a:r>
              <a:rPr lang="en-US" sz="1000" dirty="0"/>
              <a:t>CONTACT INFORMATION</a:t>
            </a:r>
          </a:p>
          <a:p>
            <a:r>
              <a:rPr lang="en-US" b="0" dirty="0"/>
              <a:t>First and Last Name</a:t>
            </a:r>
          </a:p>
          <a:p>
            <a:r>
              <a:rPr lang="en-US" b="0" dirty="0"/>
              <a:t>Campus Address / Room Number / College Park, MD 20742</a:t>
            </a:r>
          </a:p>
          <a:p>
            <a:r>
              <a:rPr lang="en-US" b="0" dirty="0"/>
              <a:t>phone: 301.450.XXXX / email: </a:t>
            </a:r>
            <a:r>
              <a:rPr lang="en-US" b="0" dirty="0" err="1"/>
              <a:t>xxxxxxx@umd.edu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6294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2" name="Picture 11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2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4" name="Picture 13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9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+mj-lt"/>
              <a:buNone/>
              <a:defRPr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2" name="Picture 11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4" name="Picture 13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0"/>
            <a:ext cx="38862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4272"/>
            <a:ext cx="3886200" cy="28348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794272"/>
            <a:ext cx="3886200" cy="28348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0" y="1314450"/>
            <a:ext cx="0" cy="308610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8" name="Picture 17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9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2" name="Picture 11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0" name="Picture 9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 sz="1000" spc="300"/>
            </a:lvl1pPr>
          </a:lstStyle>
          <a:p>
            <a:fld id="{90969C1B-43C2-D04D-AF8B-04FFAC00E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4706154"/>
            <a:ext cx="1524000" cy="426720"/>
          </a:xfrm>
          <a:prstGeom prst="rect">
            <a:avLst/>
          </a:prstGeom>
        </p:spPr>
      </p:pic>
      <p:pic>
        <p:nvPicPr>
          <p:cNvPr id="13" name="Picture 12" descr="FearlessIdeas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00599"/>
            <a:ext cx="1943100" cy="2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B6720-8676-4024-8F34-F93F8520B194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FEARLESS IDEAS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50" r:id="rId3"/>
    <p:sldLayoutId id="2147483673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Final Term Project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AA208DE-4444-3A69-47C6-D0AB26CCA4BA}"/>
              </a:ext>
            </a:extLst>
          </p:cNvPr>
          <p:cNvSpPr txBox="1">
            <a:spLocks/>
          </p:cNvSpPr>
          <p:nvPr/>
        </p:nvSpPr>
        <p:spPr>
          <a:xfrm>
            <a:off x="457200" y="2886491"/>
            <a:ext cx="8229600" cy="1920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ENPM693 – Network Security / 0101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1AB4C4-17A4-A5E6-2AFA-7851691D7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1"/>
    </mc:Choice>
    <mc:Fallback>
      <p:transition spd="slow" advTm="17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05DA-0F3B-364C-DCC0-D7D37E77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F573-FA52-7E4F-03C7-EDDF53E3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While implementing Authorization, one should always ask the following questions:</a:t>
            </a:r>
          </a:p>
          <a:p>
            <a:endParaRPr lang="en-US" dirty="0"/>
          </a:p>
          <a:p>
            <a:r>
              <a:rPr lang="en-US" dirty="0"/>
              <a:t>- What level of access to software system resources or functionality is necessary for the user or entity?</a:t>
            </a:r>
          </a:p>
          <a:p>
            <a:endParaRPr lang="en-US" dirty="0"/>
          </a:p>
          <a:p>
            <a:r>
              <a:rPr lang="en-US" dirty="0"/>
              <a:t>- If it is role based, are they granular enough to support only the necessary functionality?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BE3F5E-0365-D7E2-D63D-6EEC34A30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9"/>
    </mc:Choice>
    <mc:Fallback>
      <p:transition spd="slow" advTm="4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F764-75DA-B8B6-F30E-71DCA91A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in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CE7B-4FC2-E84A-7F7D-0654EDD66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Authorization bypasses can occur in many ways:</a:t>
            </a:r>
          </a:p>
          <a:p>
            <a:r>
              <a:rPr lang="en-US" dirty="0"/>
              <a:t>- Authorization checks are either absent or not implemented correctly</a:t>
            </a:r>
          </a:p>
          <a:p>
            <a:r>
              <a:rPr lang="en-US" dirty="0"/>
              <a:t>- Not all resources are protected with authorization checks</a:t>
            </a:r>
          </a:p>
          <a:p>
            <a:r>
              <a:rPr lang="en-US" dirty="0"/>
              <a:t>- A confused deputy is used to provide authorization to resources that otherwise was unavailable to an attacker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DE5F00-AC3E-0AD6-02E2-BE45DBC19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70"/>
    </mc:Choice>
    <mc:Fallback>
      <p:transition spd="slow" advTm="2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9A73-EBAC-1FCF-5A54-269519A5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CWE-425: Direct Request ('Forced Browsing')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4952C-E1A1-E9AE-F23E-DB0DD1FC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 Description: The web application does not adequately enforce appropriate authorization on all restricted URLs, scripts, or files. </a:t>
            </a:r>
          </a:p>
          <a:p>
            <a:endParaRPr lang="en-US" dirty="0"/>
          </a:p>
          <a:p>
            <a:r>
              <a:rPr lang="en-US" dirty="0"/>
              <a:t>- Web applications susceptible to direct request attacks often make the false assumption that such resources can only be reached through a given navigation path and so only apply authorization at certain points in the path. </a:t>
            </a:r>
          </a:p>
          <a:p>
            <a:endParaRPr lang="en-US" dirty="0"/>
          </a:p>
          <a:p>
            <a:r>
              <a:rPr lang="en-US" dirty="0"/>
              <a:t>- Don’t use the term ‘forced browsing’ since it can have multiple contexts.</a:t>
            </a:r>
          </a:p>
          <a:p>
            <a:endParaRPr lang="en-US" dirty="0"/>
          </a:p>
          <a:p>
            <a:r>
              <a:rPr lang="en-US" dirty="0"/>
              <a:t>- Essentially the software system allows an unauthorized user to access resources (like pages) when directly browsed to it by a user because it is missing an authorization check or the routing for authorization has not been implemented correctly.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4E5182-8FEE-BB12-8B7E-A556178E4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5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0"/>
    </mc:Choice>
    <mc:Fallback>
      <p:transition spd="slow" advTm="3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23DE-BA51-1768-4901-CD4A289A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CWE-639: Authorization Bypass Through User-Controlled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D0B7-2B83-7315-2183-F0D81363A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 Description: The system's authorization functionality does not prevent one user from gaining access to another user's data or record by modifying the key value identifying the data. </a:t>
            </a:r>
          </a:p>
          <a:p>
            <a:endParaRPr lang="en-US" dirty="0"/>
          </a:p>
          <a:p>
            <a:r>
              <a:rPr lang="en-US" b="1" dirty="0"/>
              <a:t>Assuming</a:t>
            </a:r>
            <a:r>
              <a:rPr lang="en-US" dirty="0"/>
              <a:t>:</a:t>
            </a:r>
          </a:p>
          <a:p>
            <a:r>
              <a:rPr lang="en-US" dirty="0"/>
              <a:t>- Resources are retrieved using ‘keys’ (that implicitly act as intermediary authorization tokens)</a:t>
            </a:r>
          </a:p>
          <a:p>
            <a:endParaRPr lang="en-US" dirty="0"/>
          </a:p>
          <a:p>
            <a:r>
              <a:rPr lang="en-US" b="1" dirty="0"/>
              <a:t>Because/And</a:t>
            </a:r>
            <a:r>
              <a:rPr lang="en-US" dirty="0"/>
              <a:t>:</a:t>
            </a:r>
          </a:p>
          <a:p>
            <a:r>
              <a:rPr lang="en-US" dirty="0"/>
              <a:t>-The authorization process does not properly check the entitlement or privileges of accessing that resource for a specific user/role or entity.</a:t>
            </a:r>
          </a:p>
          <a:p>
            <a:endParaRPr lang="en-US" b="1" dirty="0"/>
          </a:p>
          <a:p>
            <a:r>
              <a:rPr lang="en-US" b="1" dirty="0"/>
              <a:t>Then</a:t>
            </a:r>
          </a:p>
          <a:p>
            <a:r>
              <a:rPr lang="en-US" dirty="0"/>
              <a:t>-This allows for (potentially not necessarily) another user to access another user’s resource on the software system just by using the ‘key’.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692F17-EFF3-547E-3E2D-94D4E585D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8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0"/>
    </mc:Choice>
    <mc:Fallback>
      <p:transition spd="slow" advTm="6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B573-4578-06BC-D0DD-B107372D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5D1724A-1E9C-2E48-E96C-D92875B51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14" y="1200150"/>
            <a:ext cx="6458571" cy="339407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6C0B6B-8559-05CB-A456-28631B60C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87"/>
    </mc:Choice>
    <mc:Fallback>
      <p:transition spd="slow" advTm="3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Syed Mohammad Ibrahim</a:t>
            </a:r>
          </a:p>
          <a:p>
            <a:r>
              <a:rPr lang="en-US" b="0" dirty="0"/>
              <a:t>iamibi@umd.edu</a:t>
            </a:r>
          </a:p>
          <a:p>
            <a:r>
              <a:rPr lang="en-US" b="0" dirty="0"/>
              <a:t>UID: 118428369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5D2895-2482-0CAA-2307-7E6DF1795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3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3"/>
    </mc:Choice>
    <mc:Fallback>
      <p:transition spd="slow" advTm="1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Authentication?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the identity of a user, process, or device often as a pre-requisite to allow access to resources in an information system.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5F1D0-5C60-E50A-2EC5-5FBCE73D9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7"/>
    </mc:Choice>
    <mc:Fallback>
      <p:transition spd="slow" advTm="2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85C9-D5FF-6C3D-320B-766D3FC2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5832-4D88-CED7-FF37-70D3F0FA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authentication mechanism should be at least one of the following:</a:t>
            </a:r>
          </a:p>
          <a:p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Something you know 	Something you are		Something you have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65E4-7D70-9E25-2A17-200AF11DF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745442"/>
            <a:ext cx="1981200" cy="70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92F81-54A2-9905-83A4-4CA402A5F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61764"/>
            <a:ext cx="1449654" cy="1083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52C7A-13F9-22BC-BEAD-33846C2E6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339085"/>
            <a:ext cx="1596571" cy="119742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C34928-94D3-B2DB-3E24-1274EF5C1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2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3"/>
    </mc:Choice>
    <mc:Fallback>
      <p:transition spd="slow" advTm="2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8316-D4D7-9F45-A910-DE1E2576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8488-543B-0234-A335-4C965ABE4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leveraging at least two of the methods mentioned previously, a multi-factor authentication is implemented. It provides additional trust to the system.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D7ECAB-B70B-F931-E4BB-4C18ADB5A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34"/>
    </mc:Choice>
    <mc:Fallback>
      <p:transition spd="slow" advTm="3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DA97-8A84-174D-0322-D268D7C9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in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39E2-C2F8-B233-C7E0-0EDF84CA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/>
              <a:t>The following can lead to authentication bypass vulnerabilities:</a:t>
            </a:r>
          </a:p>
          <a:p>
            <a:r>
              <a:rPr lang="en-US" sz="2000" dirty="0"/>
              <a:t>- Poor authentication mechanism and implementation</a:t>
            </a:r>
          </a:p>
          <a:p>
            <a:r>
              <a:rPr lang="en-US" sz="2000" dirty="0"/>
              <a:t>- Weak passwords</a:t>
            </a:r>
          </a:p>
          <a:p>
            <a:r>
              <a:rPr lang="en-US" sz="2000" dirty="0"/>
              <a:t>- Weak identity mechanisms</a:t>
            </a:r>
          </a:p>
          <a:p>
            <a:r>
              <a:rPr lang="en-US" sz="2000" dirty="0"/>
              <a:t>- Poor password policies and storage practices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426220-5BB4-E241-C746-0B4A312BF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3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8"/>
    </mc:Choice>
    <mc:Fallback>
      <p:transition spd="slow" advTm="7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84A1-3519-F78D-F66D-04EF0014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CWE-307: Improper Restriction of Excessive Authentication Attempts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D6BF-8D9B-FD42-1A4F-843CC3E3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- Description: The software does not implement sufficient measures to prevent multiple failed authentication attempts within in a short time frame,</a:t>
            </a:r>
          </a:p>
          <a:p>
            <a:r>
              <a:rPr lang="en-US" dirty="0"/>
              <a:t>making it more susceptible to brute force attacks</a:t>
            </a:r>
          </a:p>
          <a:p>
            <a:endParaRPr lang="en-US" dirty="0"/>
          </a:p>
          <a:p>
            <a:r>
              <a:rPr lang="en-US" dirty="0"/>
              <a:t>- You: “You tried to sneak past without speaking ‘friend’ to enter…”</a:t>
            </a:r>
          </a:p>
          <a:p>
            <a:endParaRPr lang="en-US" dirty="0"/>
          </a:p>
          <a:p>
            <a:r>
              <a:rPr lang="en-US" dirty="0"/>
              <a:t>- Attacker: “Oh well.. I’ll just try that again...”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3955F7A-D919-48F5-7AD9-F8EFC4C1B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41"/>
    </mc:Choice>
    <mc:Fallback>
      <p:transition spd="slow" advTm="7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C677-0240-17E7-9330-085F74A9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F0CC-4808-75B2-7941-7DACFF47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024AE7E-43A4-F708-48EE-EEAE4880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978"/>
            <a:ext cx="8305800" cy="44125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E9B95D-ED58-1CD7-DF44-7A10ACE8D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4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22"/>
    </mc:Choice>
    <mc:Fallback>
      <p:transition spd="slow" advTm="6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95AFF-0763-810B-682E-7BE4BE41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CWE-521: Weak Password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372B-7BC0-253C-F895-447E33CA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 Description: The product does not require that users should have strong</a:t>
            </a:r>
          </a:p>
          <a:p>
            <a:r>
              <a:rPr lang="en-US" dirty="0"/>
              <a:t>passwords, which makes it easier for attackers to compromise user</a:t>
            </a:r>
          </a:p>
          <a:p>
            <a:r>
              <a:rPr lang="en-US" dirty="0"/>
              <a:t>accounts.</a:t>
            </a:r>
          </a:p>
          <a:p>
            <a:endParaRPr lang="en-US" dirty="0"/>
          </a:p>
          <a:p>
            <a:r>
              <a:rPr lang="en-US" dirty="0"/>
              <a:t>- Authentication mechanisms often rely on a memorized secret (also known</a:t>
            </a:r>
          </a:p>
          <a:p>
            <a:r>
              <a:rPr lang="en-US" dirty="0"/>
              <a:t>as a password) to provide an assertion of identity for a user of a system. It</a:t>
            </a:r>
          </a:p>
          <a:p>
            <a:r>
              <a:rPr lang="en-US" dirty="0"/>
              <a:t>is therefore important that this password be of sufficient complexity and</a:t>
            </a:r>
          </a:p>
          <a:p>
            <a:r>
              <a:rPr lang="en-US" dirty="0"/>
              <a:t>impractical for an adversary to guess.</a:t>
            </a:r>
          </a:p>
          <a:p>
            <a:endParaRPr lang="en-US" dirty="0"/>
          </a:p>
          <a:p>
            <a:r>
              <a:rPr lang="en-US" dirty="0"/>
              <a:t>- The specific requirements around how complex a password needs to be</a:t>
            </a:r>
          </a:p>
          <a:p>
            <a:r>
              <a:rPr lang="en-US" dirty="0"/>
              <a:t>depends on the type of system being protected. Selecting the correct</a:t>
            </a:r>
          </a:p>
          <a:p>
            <a:r>
              <a:rPr lang="en-US" dirty="0"/>
              <a:t>password requirements and enforcing them through implementation are</a:t>
            </a:r>
          </a:p>
          <a:p>
            <a:r>
              <a:rPr lang="en-US" dirty="0"/>
              <a:t>critical to the overall success of the authentication mechanism.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8E242D-69A5-3A64-3E9B-C18967810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81"/>
    </mc:Choice>
    <mc:Fallback>
      <p:transition spd="slow" advTm="67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B06C-A77E-848E-BE07-7AC8D3CA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Authorization?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AEA8A-A388-7BA7-2BAE-AA2B763F5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right, permission, or privilege granted to system entity to access a system resource or functionality.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9F0A8B-9F97-C018-2E65-58DA92978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98"/>
    </mc:Choice>
    <mc:Fallback>
      <p:transition spd="slow" advTm="27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MD - colors">
      <a:dk1>
        <a:srgbClr val="2A2F30"/>
      </a:dk1>
      <a:lt1>
        <a:srgbClr val="F4F1F1"/>
      </a:lt1>
      <a:dk2>
        <a:srgbClr val="2A2F30"/>
      </a:dk2>
      <a:lt2>
        <a:srgbClr val="FFFFFE"/>
      </a:lt2>
      <a:accent1>
        <a:srgbClr val="C30A29"/>
      </a:accent1>
      <a:accent2>
        <a:srgbClr val="F9C51A"/>
      </a:accent2>
      <a:accent3>
        <a:srgbClr val="E68320"/>
      </a:accent3>
      <a:accent4>
        <a:srgbClr val="4070FF"/>
      </a:accent4>
      <a:accent5>
        <a:srgbClr val="60E653"/>
      </a:accent5>
      <a:accent6>
        <a:srgbClr val="2DE6C6"/>
      </a:accent6>
      <a:hlink>
        <a:srgbClr val="C30A29"/>
      </a:hlink>
      <a:folHlink>
        <a:srgbClr val="6F75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Template_withShell-16x9" id="{EC53FDB2-E874-9C43-B5D9-04E7CB19D5B9}" vid="{02E53BD3-946B-1141-980A-5F80FDDFB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UMD_Template_withShell-16x9 (3) (1)</Template>
  <TotalTime>1319</TotalTime>
  <Words>685</Words>
  <Application>Microsoft Office PowerPoint</Application>
  <PresentationFormat>On-screen Show (16:9)</PresentationFormat>
  <Paragraphs>75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Authentication &amp; Authorization</vt:lpstr>
      <vt:lpstr>What is Authentication?</vt:lpstr>
      <vt:lpstr>PowerPoint Presentation</vt:lpstr>
      <vt:lpstr>Multi-Factor Authentication</vt:lpstr>
      <vt:lpstr>Weaknesses in Authentication</vt:lpstr>
      <vt:lpstr>CWE-307: Improper Restriction of Excessive Authentication Attempts</vt:lpstr>
      <vt:lpstr>PowerPoint Presentation</vt:lpstr>
      <vt:lpstr>CWE-521: Weak Password Requirements</vt:lpstr>
      <vt:lpstr>What is Authorization?</vt:lpstr>
      <vt:lpstr>PowerPoint Presentation</vt:lpstr>
      <vt:lpstr>Weaknesses in Authorization</vt:lpstr>
      <vt:lpstr>CWE-425: Direct Request ('Forced Browsing')</vt:lpstr>
      <vt:lpstr>CWE-639: Authorization Bypass Through User-Controlled Key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</dc:title>
  <dc:creator>Microsoft Office User</dc:creator>
  <cp:lastModifiedBy>Syed Mohammad Ibrahim</cp:lastModifiedBy>
  <cp:revision>25</cp:revision>
  <dcterms:created xsi:type="dcterms:W3CDTF">2018-08-20T13:47:06Z</dcterms:created>
  <dcterms:modified xsi:type="dcterms:W3CDTF">2022-05-15T00:22:41Z</dcterms:modified>
</cp:coreProperties>
</file>